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65" r:id="rId3"/>
    <p:sldId id="259" r:id="rId4"/>
    <p:sldId id="266" r:id="rId5"/>
    <p:sldId id="268" r:id="rId6"/>
    <p:sldId id="267" r:id="rId7"/>
    <p:sldId id="260" r:id="rId8"/>
    <p:sldId id="263" r:id="rId9"/>
    <p:sldId id="264" r:id="rId10"/>
    <p:sldId id="261" r:id="rId11"/>
    <p:sldId id="269" r:id="rId12"/>
    <p:sldId id="271" r:id="rId13"/>
    <p:sldId id="276" r:id="rId14"/>
    <p:sldId id="270" r:id="rId15"/>
    <p:sldId id="273" r:id="rId16"/>
    <p:sldId id="262" r:id="rId17"/>
    <p:sldId id="277" r:id="rId18"/>
    <p:sldId id="278" r:id="rId19"/>
    <p:sldId id="279" r:id="rId20"/>
    <p:sldId id="281" r:id="rId21"/>
    <p:sldId id="282" r:id="rId22"/>
    <p:sldId id="283" r:id="rId23"/>
    <p:sldId id="286" r:id="rId24"/>
    <p:sldId id="287" r:id="rId25"/>
    <p:sldId id="284" r:id="rId26"/>
    <p:sldId id="288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CCECFF"/>
    <a:srgbClr val="008000"/>
    <a:srgbClr val="CC0066"/>
    <a:srgbClr val="00FFFF"/>
    <a:srgbClr val="33CC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43"/>
  </p:normalViewPr>
  <p:slideViewPr>
    <p:cSldViewPr snapToGrid="0">
      <p:cViewPr varScale="1">
        <p:scale>
          <a:sx n="70" d="100"/>
          <a:sy n="70" d="100"/>
        </p:scale>
        <p:origin x="6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2CD0D-4A0E-4988-AC8A-F2D20A234873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A691AC-E20A-4CE8-8FB7-E08FA24481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153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A691AC-E20A-4CE8-8FB7-E08FA244818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215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32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132"/>
            </a:lvl1pPr>
            <a:lvl2pPr marL="406041" indent="0" algn="ctr">
              <a:buNone/>
              <a:defRPr sz="1777"/>
            </a:lvl2pPr>
            <a:lvl3pPr marL="812082" indent="0" algn="ctr">
              <a:buNone/>
              <a:defRPr sz="1598"/>
            </a:lvl3pPr>
            <a:lvl4pPr marL="1218122" indent="0" algn="ctr">
              <a:buNone/>
              <a:defRPr sz="1421"/>
            </a:lvl4pPr>
            <a:lvl5pPr marL="1624163" indent="0" algn="ctr">
              <a:buNone/>
              <a:defRPr sz="1421"/>
            </a:lvl5pPr>
            <a:lvl6pPr marL="2030204" indent="0" algn="ctr">
              <a:buNone/>
              <a:defRPr sz="1421"/>
            </a:lvl6pPr>
            <a:lvl7pPr marL="2436245" indent="0" algn="ctr">
              <a:buNone/>
              <a:defRPr sz="1421"/>
            </a:lvl7pPr>
            <a:lvl8pPr marL="2842285" indent="0" algn="ctr">
              <a:buNone/>
              <a:defRPr sz="1421"/>
            </a:lvl8pPr>
            <a:lvl9pPr marL="3248326" indent="0" algn="ctr">
              <a:buNone/>
              <a:defRPr sz="142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C6C0-18D0-4971-A948-0F3F92756F7B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53CCC-9509-49CD-A00D-96B6A99C8D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662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D7054-0ECA-4613-A6C1-B6A8B276F6B1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A236F-86CC-4638-8D39-B357908B12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20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17.04.2026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microsoft.com/office/2007/relationships/hdphoto" Target="../media/hdphoto5.wdp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64275" y="1815152"/>
            <a:ext cx="10637737" cy="4490113"/>
          </a:xfrm>
          <a:ln>
            <a:solidFill>
              <a:srgbClr val="CCECFF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Феномен </a:t>
            </a:r>
            <a:r>
              <a:rPr lang="ru-RU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Забайкальской культуры как региональный компонент образовательной </a:t>
            </a:r>
            <a:r>
              <a:rPr lang="ru-RU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</a:t>
            </a:r>
            <a:br>
              <a:rPr lang="ru-RU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Попова Е.С., зам. </a:t>
            </a:r>
            <a:r>
              <a:rPr lang="ru-RU" sz="2700" b="1" dirty="0">
                <a:latin typeface="Arial" panose="020B0604020202020204" pitchFamily="34" charset="0"/>
                <a:cs typeface="Arial" panose="020B0604020202020204" pitchFamily="34" charset="0"/>
              </a:rPr>
              <a:t>директора по </a:t>
            </a:r>
            <a:r>
              <a:rPr lang="ru-RU" sz="2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ВР</a:t>
            </a:r>
            <a:br>
              <a:rPr lang="ru-RU" sz="27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Галимон</a:t>
            </a:r>
            <a:r>
              <a:rPr lang="ru-RU" sz="2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И.В.,  </a:t>
            </a:r>
            <a:r>
              <a:rPr lang="ru-RU" sz="2700" b="1" dirty="0">
                <a:latin typeface="Arial" panose="020B0604020202020204" pitchFamily="34" charset="0"/>
                <a:cs typeface="Arial" panose="020B0604020202020204" pitchFamily="34" charset="0"/>
              </a:rPr>
              <a:t>руководитель детского </a:t>
            </a:r>
            <a:r>
              <a:rPr lang="ru-RU" sz="2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театра «Радужница»</a:t>
            </a:r>
            <a:r>
              <a:rPr lang="ru-RU" sz="2700" b="1" dirty="0">
                <a:latin typeface="Arial" panose="020B0604020202020204" pitchFamily="34" charset="0"/>
                <a:cs typeface="Arial" panose="020B0604020202020204" pitchFamily="34" charset="0"/>
              </a:rPr>
              <a:t> МАОУ «</a:t>
            </a:r>
            <a:r>
              <a:rPr lang="ru-RU" sz="2700" b="1" dirty="0" err="1">
                <a:latin typeface="Arial" panose="020B0604020202020204" pitchFamily="34" charset="0"/>
                <a:cs typeface="Arial" panose="020B0604020202020204" pitchFamily="34" charset="0"/>
              </a:rPr>
              <a:t>Дульдургинская</a:t>
            </a:r>
            <a:r>
              <a:rPr lang="ru-RU" sz="2700" b="1" dirty="0">
                <a:latin typeface="Arial" panose="020B0604020202020204" pitchFamily="34" charset="0"/>
                <a:cs typeface="Arial" panose="020B0604020202020204" pitchFamily="34" charset="0"/>
              </a:rPr>
              <a:t> СОШ №2» </a:t>
            </a:r>
            <a:r>
              <a:rPr lang="ru-RU" sz="27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493827" y="6305265"/>
            <a:ext cx="6584352" cy="12838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81" y="878343"/>
            <a:ext cx="2661314" cy="34940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8820" y="897234"/>
            <a:ext cx="2795161" cy="3669795"/>
          </a:xfrm>
          <a:prstGeom prst="rect">
            <a:avLst/>
          </a:prstGeom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478" y="2572640"/>
            <a:ext cx="2690775" cy="348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65027" y="232012"/>
            <a:ext cx="7018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66"/>
                </a:solidFill>
              </a:rPr>
              <a:t>ПРЕДМЕТ «ЗАБАЙКАЛОВЕДЕНИЕ»</a:t>
            </a:r>
            <a:endParaRPr lang="ru-RU" sz="3600" b="1" dirty="0">
              <a:solidFill>
                <a:srgbClr val="CC0066"/>
              </a:solidFill>
            </a:endParaRPr>
          </a:p>
        </p:txBody>
      </p:sp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3" t="6687" r="3968" b="7821"/>
          <a:stretch/>
        </p:blipFill>
        <p:spPr bwMode="auto">
          <a:xfrm>
            <a:off x="1834051" y="2625376"/>
            <a:ext cx="2781917" cy="343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917" y="2565539"/>
            <a:ext cx="2643844" cy="349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851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810" y="196839"/>
            <a:ext cx="8184109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 курс «</a:t>
            </a:r>
            <a:r>
              <a:rPr lang="ru-RU" sz="2800" b="1" dirty="0" err="1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Забайкаловедение</a:t>
            </a:r>
            <a:r>
              <a:rPr lang="ru-RU" sz="2800" b="1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– авторы </a:t>
            </a:r>
            <a:r>
              <a:rPr lang="ru-RU" sz="2800" b="1" dirty="0" err="1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Е.А.Игумнова</a:t>
            </a:r>
            <a:r>
              <a:rPr lang="ru-RU" sz="2800" b="1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О.В.Корсун</a:t>
            </a:r>
            <a:r>
              <a:rPr lang="ru-RU" sz="2800" b="1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Е.В.Добрынина</a:t>
            </a:r>
            <a:r>
              <a:rPr lang="ru-RU" sz="2800" b="1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Н.В.Храмцова</a:t>
            </a:r>
            <a:r>
              <a:rPr lang="ru-RU" sz="2800" b="1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О.И.Казанова</a:t>
            </a:r>
            <a:r>
              <a:rPr lang="ru-RU" sz="2800" b="1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И.Б.Барахоева</a:t>
            </a:r>
            <a:r>
              <a:rPr lang="ru-RU" sz="2800" b="1" dirty="0" smtClean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800" b="1" dirty="0" smtClean="0">
              <a:solidFill>
                <a:srgbClr val="CC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МОДУЛИ :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Животный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Забайкалья;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Художественная 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культура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Забайкалья;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Устойчивое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развитие;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Литература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Забайкалья;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География Забайкальского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края;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Растительный мир Забайкальского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края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Животный мир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Забайкалья.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800" dirty="0">
              <a:solidFill>
                <a:srgbClr val="00009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800" dirty="0"/>
          </a:p>
          <a:p>
            <a:pPr algn="just"/>
            <a:endParaRPr lang="ru-RU" sz="2800" b="1" dirty="0">
              <a:solidFill>
                <a:srgbClr val="CC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618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1397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6503" y="347757"/>
            <a:ext cx="9977444" cy="754396"/>
          </a:xfrm>
        </p:spPr>
        <p:txBody>
          <a:bodyPr rtlCol="0">
            <a:normAutofit fontScale="25000" lnSpcReduction="20000"/>
          </a:bodyPr>
          <a:lstStyle/>
          <a:p>
            <a:pPr defTabSz="812082">
              <a:spcBef>
                <a:spcPts val="888"/>
              </a:spcBef>
              <a:defRPr/>
            </a:pP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defTabSz="812082">
              <a:spcBef>
                <a:spcPts val="888"/>
              </a:spcBef>
              <a:defRPr/>
            </a:pP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defTabSz="812082">
              <a:spcBef>
                <a:spcPts val="888"/>
              </a:spcBef>
              <a:defRPr/>
            </a:pPr>
            <a:r>
              <a:rPr lang="ru-RU" sz="11229" b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defTabSz="812082">
              <a:spcBef>
                <a:spcPts val="888"/>
              </a:spcBef>
              <a:defRPr/>
            </a:pPr>
            <a:r>
              <a:rPr lang="ru-RU" sz="11229" i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defTabSz="812082">
              <a:spcBef>
                <a:spcPts val="888"/>
              </a:spcBef>
              <a:defRPr/>
            </a:pPr>
            <a:endParaRPr lang="ru-RU" sz="11229" b="1" dirty="0">
              <a:solidFill>
                <a:srgbClr val="800000"/>
              </a:solidFill>
            </a:endParaRPr>
          </a:p>
        </p:txBody>
      </p:sp>
      <p:sp>
        <p:nvSpPr>
          <p:cNvPr id="7171" name="Прямоугольник 3"/>
          <p:cNvSpPr>
            <a:spLocks noChangeArrowheads="1"/>
          </p:cNvSpPr>
          <p:nvPr/>
        </p:nvSpPr>
        <p:spPr bwMode="auto">
          <a:xfrm>
            <a:off x="1087384" y="-17815"/>
            <a:ext cx="9555682" cy="1265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807" b="1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endParaRPr lang="ru-RU" altLang="ru-RU" sz="2807" dirty="0">
              <a:solidFill>
                <a:srgbClr val="CC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406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 «Мой адрес-Агинский Бурятский округ»</a:t>
            </a:r>
            <a:endParaRPr lang="ru-RU" altLang="ru-RU" sz="240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406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Аюшиева</a:t>
            </a:r>
            <a:r>
              <a:rPr lang="ru-RU" altLang="ru-RU" sz="2406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Ч.А., </a:t>
            </a:r>
            <a:r>
              <a:rPr lang="ru-RU" altLang="ru-RU" sz="2406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Доржижапова</a:t>
            </a:r>
            <a:r>
              <a:rPr lang="ru-RU" altLang="ru-RU" sz="2406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Ю.Ц. 11 б класс</a:t>
            </a:r>
            <a:endParaRPr lang="ru-RU" altLang="ru-RU" sz="240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31" b="14113"/>
          <a:stretch>
            <a:fillRect/>
          </a:stretch>
        </p:blipFill>
        <p:spPr bwMode="auto">
          <a:xfrm>
            <a:off x="0" y="1247469"/>
            <a:ext cx="12064621" cy="549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085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00" y="0"/>
            <a:ext cx="12182900" cy="911153"/>
          </a:xfrm>
          <a:solidFill>
            <a:srgbClr val="990033"/>
          </a:solidFill>
        </p:spPr>
        <p:txBody>
          <a:bodyPr>
            <a:normAutofit fontScale="90000"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>
                <a:solidFill>
                  <a:schemeClr val="bg1"/>
                </a:solidFill>
              </a:rPr>
              <a:t>Какие УУД развивает </a:t>
            </a:r>
            <a:r>
              <a:rPr lang="ru-RU" b="1" dirty="0">
                <a:solidFill>
                  <a:schemeClr val="bg1"/>
                </a:solidFill>
              </a:rPr>
              <a:t>«</a:t>
            </a:r>
            <a:r>
              <a:rPr lang="ru-RU" b="1" dirty="0" err="1">
                <a:solidFill>
                  <a:schemeClr val="bg1"/>
                </a:solidFill>
              </a:rPr>
              <a:t>Забайкаловедение</a:t>
            </a:r>
            <a:r>
              <a:rPr lang="ru-RU" b="1" dirty="0" smtClean="0">
                <a:solidFill>
                  <a:schemeClr val="bg1"/>
                </a:solidFill>
              </a:rPr>
              <a:t>»?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00" y="911153"/>
            <a:ext cx="4221707" cy="59468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 </a:t>
            </a:r>
            <a:r>
              <a:rPr lang="ru-RU" sz="20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УУД</a:t>
            </a: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и выделение информации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Учащиеся работают с различными источниками: книгами,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интернет-ресурсами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архивами, проводят опросы старожилов, учатся находить, анализировать и систематизировать информацию о Забайкалье.</a:t>
            </a: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Логические действия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Сравнивая природные зоны, исторические эпохи, культурные традиции разных народов края, школьники развивают умение классифицировать, устанавливать причинно-следственные связи, строить логические рассуждения.</a:t>
            </a: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и решение проблем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30808" y="911153"/>
            <a:ext cx="4012440" cy="594684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 УУД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 и планирование.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рамках проектной и исследовательской деятельности (например, при подготовке сообщений о природе края или сборе материалов для школьного музея) дети учатся ставить цели, планировать свою работу и достигать результата.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Самоконтроль и коррекция.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Анализируя результаты своих творческих или исследовательских работ, ученики учатся оценивать свои достижения, находить ошибки и вносить улучшения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43248" y="911153"/>
            <a:ext cx="3948753" cy="59468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/>
              <a:t> </a:t>
            </a:r>
            <a:r>
              <a:rPr lang="ru-RU" sz="20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</a:t>
            </a:r>
            <a:r>
              <a:rPr lang="ru-RU" sz="20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УУД</a:t>
            </a:r>
          </a:p>
          <a:p>
            <a:pPr algn="just"/>
            <a:endParaRPr lang="ru-RU" sz="20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Сотрудничество.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задания курса предполагают работу в группах: подготовка фестивалей, организация выставок, коллективные творческие дела. Это учит договариваться, распределять роли, совместно нести ответственность за результат.</a:t>
            </a: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выражать свои мысли.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и внеклассных мероприятиях дети учатся представлять результаты своей работы, выступать перед аудиторией, вести дискуссии о проблемах края.</a:t>
            </a:r>
          </a:p>
        </p:txBody>
      </p:sp>
    </p:spTree>
    <p:extLst>
      <p:ext uri="{BB962C8B-B14F-4D97-AF65-F5344CB8AC3E}">
        <p14:creationId xmlns:p14="http://schemas.microsoft.com/office/powerpoint/2010/main" val="18710879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6503" y="347757"/>
            <a:ext cx="9977444" cy="754396"/>
          </a:xfrm>
        </p:spPr>
        <p:txBody>
          <a:bodyPr rtlCol="0">
            <a:normAutofit fontScale="25000" lnSpcReduction="20000"/>
          </a:bodyPr>
          <a:lstStyle/>
          <a:p>
            <a:pPr defTabSz="812082">
              <a:spcBef>
                <a:spcPts val="888"/>
              </a:spcBef>
              <a:defRPr/>
            </a:pP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 defTabSz="812082">
              <a:spcBef>
                <a:spcPts val="888"/>
              </a:spcBef>
              <a:defRPr/>
            </a:pP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defTabSz="812082">
              <a:spcBef>
                <a:spcPts val="888"/>
              </a:spcBef>
              <a:defRPr/>
            </a:pPr>
            <a:r>
              <a:rPr lang="ru-RU" sz="11229" b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defTabSz="812082">
              <a:spcBef>
                <a:spcPts val="888"/>
              </a:spcBef>
              <a:defRPr/>
            </a:pPr>
            <a:r>
              <a:rPr lang="ru-RU" sz="11229" i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defTabSz="812082">
              <a:spcBef>
                <a:spcPts val="888"/>
              </a:spcBef>
              <a:defRPr/>
            </a:pPr>
            <a:endParaRPr lang="ru-RU" sz="11229" b="1" dirty="0">
              <a:solidFill>
                <a:srgbClr val="800000"/>
              </a:solidFill>
            </a:endParaRPr>
          </a:p>
        </p:txBody>
      </p:sp>
      <p:sp>
        <p:nvSpPr>
          <p:cNvPr id="3076" name="Прямоугольник 6"/>
          <p:cNvSpPr>
            <a:spLocks noChangeArrowheads="1"/>
          </p:cNvSpPr>
          <p:nvPr/>
        </p:nvSpPr>
        <p:spPr bwMode="auto">
          <a:xfrm>
            <a:off x="1251314" y="0"/>
            <a:ext cx="9227822" cy="157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6" b="1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</a:t>
            </a:r>
          </a:p>
          <a:p>
            <a:pPr algn="ctr"/>
            <a:r>
              <a:rPr lang="ru-RU" sz="2406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«Образ матери в произведениях </a:t>
            </a:r>
            <a:r>
              <a:rPr lang="ru-RU" sz="2406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Баирмы</a:t>
            </a:r>
            <a:r>
              <a:rPr lang="ru-RU" sz="2406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6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Ешидоржиевой</a:t>
            </a:r>
            <a:r>
              <a:rPr lang="ru-RU" sz="2406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406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б класс</a:t>
            </a:r>
          </a:p>
          <a:p>
            <a:pPr algn="ctr"/>
            <a:endParaRPr lang="ru-RU" altLang="ru-RU" sz="2406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25" y="1202423"/>
            <a:ext cx="11764371" cy="567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181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6503" y="347757"/>
            <a:ext cx="9977444" cy="754396"/>
          </a:xfrm>
        </p:spPr>
        <p:txBody>
          <a:bodyPr rtlCol="0">
            <a:normAutofit fontScale="25000" lnSpcReduction="20000"/>
          </a:bodyPr>
          <a:lstStyle/>
          <a:p>
            <a:pPr defTabSz="812082">
              <a:spcBef>
                <a:spcPts val="888"/>
              </a:spcBef>
              <a:defRPr/>
            </a:pP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 defTabSz="812082">
              <a:spcBef>
                <a:spcPts val="888"/>
              </a:spcBef>
              <a:defRPr/>
            </a:pP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defTabSz="812082">
              <a:spcBef>
                <a:spcPts val="888"/>
              </a:spcBef>
              <a:defRPr/>
            </a:pPr>
            <a:r>
              <a:rPr lang="ru-RU" sz="11229" b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defTabSz="812082">
              <a:spcBef>
                <a:spcPts val="888"/>
              </a:spcBef>
              <a:defRPr/>
            </a:pPr>
            <a:r>
              <a:rPr lang="ru-RU" sz="11229" i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1229" dirty="0">
              <a:solidFill>
                <a:srgbClr val="00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defTabSz="812082">
              <a:spcBef>
                <a:spcPts val="888"/>
              </a:spcBef>
              <a:defRPr/>
            </a:pPr>
            <a:endParaRPr lang="ru-RU" sz="11229" b="1" dirty="0">
              <a:solidFill>
                <a:srgbClr val="800000"/>
              </a:solidFill>
            </a:endParaRPr>
          </a:p>
        </p:txBody>
      </p:sp>
      <p:sp>
        <p:nvSpPr>
          <p:cNvPr id="4100" name="Прямоугольник 6"/>
          <p:cNvSpPr>
            <a:spLocks noChangeArrowheads="1"/>
          </p:cNvSpPr>
          <p:nvPr/>
        </p:nvSpPr>
        <p:spPr bwMode="auto">
          <a:xfrm>
            <a:off x="1282352" y="247487"/>
            <a:ext cx="9227822" cy="1203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6" b="1" dirty="0" smtClean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ЗАБАЙКАЛЬЯ</a:t>
            </a:r>
            <a:endParaRPr lang="ru-RU" altLang="ru-RU" sz="2406" dirty="0" smtClean="0">
              <a:solidFill>
                <a:srgbClr val="CC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406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406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быта бурят» </a:t>
            </a:r>
            <a:r>
              <a:rPr lang="ru-RU" altLang="ru-RU" sz="2406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Жамбалова</a:t>
            </a:r>
            <a:r>
              <a:rPr lang="ru-RU" altLang="ru-RU" sz="2406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С.Б. 7а класс</a:t>
            </a:r>
            <a:endParaRPr lang="ru-RU" altLang="ru-RU" sz="240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406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406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2423"/>
            <a:ext cx="12192000" cy="578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163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62648" cy="1258959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>
                <a:solidFill>
                  <a:srgbClr val="990033"/>
                </a:solidFill>
              </a:rPr>
              <a:t>Обогащение содержания программ </a:t>
            </a:r>
            <a:r>
              <a:rPr lang="ru-RU" sz="3200" b="1" dirty="0" smtClean="0">
                <a:solidFill>
                  <a:srgbClr val="990033"/>
                </a:solidFill>
              </a:rPr>
              <a:t>идет </a:t>
            </a:r>
            <a:r>
              <a:rPr lang="ru-RU" sz="3200" b="1" dirty="0">
                <a:solidFill>
                  <a:srgbClr val="990033"/>
                </a:solidFill>
              </a:rPr>
              <a:t>за счет включения материалов по истории родного края, изучения произведений </a:t>
            </a:r>
            <a:r>
              <a:rPr lang="ru-RU" sz="3200" b="1" dirty="0" smtClean="0">
                <a:solidFill>
                  <a:srgbClr val="990033"/>
                </a:solidFill>
              </a:rPr>
              <a:t>поэтов </a:t>
            </a:r>
            <a:r>
              <a:rPr lang="ru-RU" sz="3200" b="1" dirty="0">
                <a:solidFill>
                  <a:srgbClr val="990033"/>
                </a:solidFill>
              </a:rPr>
              <a:t>и писателей. </a:t>
            </a:r>
            <a:endParaRPr lang="ru-RU" sz="3200" b="1" dirty="0">
              <a:solidFill>
                <a:srgbClr val="990033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11407" y="1825625"/>
            <a:ext cx="3269213" cy="48768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825625"/>
            <a:ext cx="3465968" cy="4935538"/>
          </a:xfrm>
          <a:prstGeom prst="rect">
            <a:avLst/>
          </a:prstGeom>
        </p:spPr>
      </p:pic>
      <p:sp>
        <p:nvSpPr>
          <p:cNvPr id="12" name="Объект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u="sng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98278" y="1825625"/>
            <a:ext cx="3470421" cy="476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58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83057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099" y="351480"/>
            <a:ext cx="7886700" cy="95567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Бурятский фольклор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05799" y="1"/>
            <a:ext cx="3886201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990033"/>
                </a:solidFill>
              </a:rPr>
              <a:t>Формы работы</a:t>
            </a:r>
            <a:r>
              <a:rPr lang="ru-RU" sz="3200" b="1" dirty="0">
                <a:solidFill>
                  <a:srgbClr val="222222"/>
                </a:solidFill>
              </a:rPr>
              <a:t>:</a:t>
            </a:r>
            <a:r>
              <a:rPr lang="ru-RU" sz="3200" dirty="0"/>
              <a:t> разучивание народных песен, </a:t>
            </a:r>
            <a:r>
              <a:rPr lang="ru-RU" sz="3200" dirty="0" smtClean="0"/>
              <a:t>танцев, обрядов </a:t>
            </a:r>
            <a:r>
              <a:rPr lang="ru-RU" sz="3200" dirty="0"/>
              <a:t>участие в национальных праздниках (</a:t>
            </a:r>
            <a:r>
              <a:rPr lang="ru-RU" sz="3200" i="1" dirty="0" err="1"/>
              <a:t>Сагаалган</a:t>
            </a:r>
            <a:r>
              <a:rPr lang="ru-RU" sz="3200" dirty="0"/>
              <a:t>, </a:t>
            </a:r>
            <a:r>
              <a:rPr lang="ru-RU" sz="3200" i="1" dirty="0" err="1"/>
              <a:t>Сурхарбан</a:t>
            </a:r>
            <a:r>
              <a:rPr lang="ru-RU" sz="3200" dirty="0"/>
              <a:t>), знакомство с традиционными музыкальными инструментами.</a:t>
            </a:r>
          </a:p>
        </p:txBody>
      </p:sp>
    </p:spTree>
    <p:extLst>
      <p:ext uri="{BB962C8B-B14F-4D97-AF65-F5344CB8AC3E}">
        <p14:creationId xmlns:p14="http://schemas.microsoft.com/office/powerpoint/2010/main" val="2826038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8480"/>
            <a:ext cx="7751928" cy="610737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4903" y="0"/>
            <a:ext cx="8861778" cy="854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коллектив «Радужница»</a:t>
            </a:r>
            <a:endParaRPr lang="ru-RU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7888405" y="115412"/>
            <a:ext cx="4176214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200" b="1" dirty="0" smtClean="0">
              <a:solidFill>
                <a:srgbClr val="990033"/>
              </a:solidFill>
            </a:endParaRPr>
          </a:p>
          <a:p>
            <a:pPr algn="just"/>
            <a:r>
              <a:rPr lang="ru-RU" sz="3200" b="1" dirty="0" smtClean="0">
                <a:solidFill>
                  <a:srgbClr val="990033"/>
                </a:solidFill>
              </a:rPr>
              <a:t>Формы </a:t>
            </a:r>
            <a:r>
              <a:rPr lang="ru-RU" sz="3200" b="1" dirty="0">
                <a:solidFill>
                  <a:srgbClr val="990033"/>
                </a:solidFill>
              </a:rPr>
              <a:t>работы</a:t>
            </a:r>
            <a:r>
              <a:rPr lang="ru-RU" sz="3200" b="1" dirty="0" smtClean="0">
                <a:solidFill>
                  <a:srgbClr val="990033"/>
                </a:solidFill>
              </a:rPr>
              <a:t>:</a:t>
            </a:r>
          </a:p>
          <a:p>
            <a:pPr algn="just"/>
            <a:r>
              <a:rPr lang="ru-RU" sz="3200" dirty="0" smtClean="0"/>
              <a:t> </a:t>
            </a:r>
          </a:p>
          <a:p>
            <a:pPr algn="just"/>
            <a:r>
              <a:rPr lang="ru-RU" sz="3200" dirty="0" smtClean="0"/>
              <a:t>постановка </a:t>
            </a:r>
            <a:r>
              <a:rPr lang="ru-RU" sz="3200" dirty="0"/>
              <a:t>спектаклей по мотивам народных сказок, легенд и </a:t>
            </a:r>
            <a:r>
              <a:rPr lang="ru-RU" sz="3200" dirty="0" smtClean="0"/>
              <a:t>преданий Забайкалья, </a:t>
            </a:r>
            <a:r>
              <a:rPr lang="ru-RU" sz="3200" dirty="0"/>
              <a:t>проведение фольклорных фестивалей, участие в конкурсах народного творчества</a:t>
            </a:r>
            <a:r>
              <a:rPr lang="ru-RU" sz="3200" dirty="0" smtClean="0"/>
              <a:t>.</a:t>
            </a:r>
          </a:p>
          <a:p>
            <a:pPr algn="just"/>
            <a:endParaRPr lang="ru-RU" sz="3200" dirty="0"/>
          </a:p>
          <a:p>
            <a:pPr algn="just"/>
            <a:endParaRPr lang="ru-RU" sz="3200" dirty="0" smtClean="0"/>
          </a:p>
          <a:p>
            <a:pPr algn="just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128188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179"/>
            <a:ext cx="12192000" cy="68178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7786" y="5605868"/>
            <a:ext cx="7036842" cy="8540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Оркестр русских инструментов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622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1"/>
            <a:ext cx="12192000" cy="68516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90197" y="15856"/>
            <a:ext cx="4267200" cy="2246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Население - 983,8 тысячи человек</a:t>
            </a: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Территория -431,9 тыс. км², что составляет 2,5% </a:t>
            </a: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всей площади России. З</a:t>
            </a: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Занимает 12-е место в стране </a:t>
            </a: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 протяженности территории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659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:\фото Омск\53\DSC_250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701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075" y="568938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Хореографическая студия «</a:t>
            </a:r>
            <a:r>
              <a:rPr lang="ru-RU" b="1" dirty="0" err="1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Бэлиг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7886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7128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0" y="5762981"/>
            <a:ext cx="6276832" cy="10083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 студия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47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4" y="105817"/>
            <a:ext cx="12041875" cy="676303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5556" y="5387502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Школьное лесничество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7078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0375" r="-478" b="16604"/>
          <a:stretch/>
        </p:blipFill>
        <p:spPr>
          <a:xfrm>
            <a:off x="0" y="0"/>
            <a:ext cx="12192000" cy="69395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898" y="5613997"/>
            <a:ext cx="9338575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Бурятские игры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8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4975"/>
          <a:stretch/>
        </p:blipFill>
        <p:spPr>
          <a:xfrm>
            <a:off x="6700" y="-95534"/>
            <a:ext cx="12177626" cy="69535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078" y="0"/>
            <a:ext cx="9955450" cy="75254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Погружение в национальную культуру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85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651379"/>
          </a:xfrm>
          <a:solidFill>
            <a:srgbClr val="990033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Мероприятия и формы </a:t>
            </a:r>
            <a:r>
              <a:rPr lang="ru-RU" dirty="0" smtClean="0">
                <a:solidFill>
                  <a:schemeClr val="bg1"/>
                </a:solidFill>
              </a:rPr>
              <a:t>работы, включающие национально-региональный компонент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6603" y="1651379"/>
            <a:ext cx="11737075" cy="452558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990033"/>
                </a:solidFill>
              </a:rPr>
              <a:t>Интегрированные уроки </a:t>
            </a:r>
            <a:r>
              <a:rPr lang="ru-RU" sz="3600" dirty="0" smtClean="0"/>
              <a:t>(история-география – литература, биология-география- технология </a:t>
            </a:r>
            <a:r>
              <a:rPr lang="ru-RU" sz="3600" dirty="0" err="1" smtClean="0"/>
              <a:t>итд</a:t>
            </a:r>
            <a:r>
              <a:rPr lang="ru-RU" sz="3600" dirty="0" smtClean="0"/>
              <a:t>)</a:t>
            </a:r>
            <a:endParaRPr lang="ru-RU" sz="3600" dirty="0"/>
          </a:p>
          <a:p>
            <a:r>
              <a:rPr lang="ru-RU" sz="3600" dirty="0" smtClean="0">
                <a:solidFill>
                  <a:srgbClr val="990033"/>
                </a:solidFill>
              </a:rPr>
              <a:t>Внеурочная деятельность</a:t>
            </a:r>
            <a:r>
              <a:rPr lang="ru-RU" sz="3600" dirty="0" smtClean="0"/>
              <a:t>: </a:t>
            </a:r>
            <a:r>
              <a:rPr lang="ru-RU" sz="3600" dirty="0"/>
              <a:t>фестивали, </a:t>
            </a:r>
            <a:r>
              <a:rPr lang="ru-RU" sz="3600" dirty="0" smtClean="0"/>
              <a:t>образовательные события, тематические погружения,  </a:t>
            </a:r>
            <a:r>
              <a:rPr lang="ru-RU" sz="3600" dirty="0"/>
              <a:t>экскурсии, выставки.</a:t>
            </a:r>
          </a:p>
          <a:p>
            <a:r>
              <a:rPr lang="ru-RU" sz="3600" dirty="0">
                <a:solidFill>
                  <a:srgbClr val="990033"/>
                </a:solidFill>
              </a:rPr>
              <a:t>Национальные праздники</a:t>
            </a:r>
            <a:r>
              <a:rPr lang="ru-RU" sz="3600" dirty="0"/>
              <a:t>: «Сабантуй», «Масленица», «</a:t>
            </a:r>
            <a:r>
              <a:rPr lang="ru-RU" sz="3600" dirty="0" err="1"/>
              <a:t>Сагаалган</a:t>
            </a:r>
            <a:r>
              <a:rPr lang="ru-RU" sz="3600" dirty="0"/>
              <a:t>».</a:t>
            </a:r>
          </a:p>
          <a:p>
            <a:r>
              <a:rPr lang="ru-RU" sz="3600" dirty="0"/>
              <a:t>Исследовательские и творческие проекты</a:t>
            </a:r>
          </a:p>
        </p:txBody>
      </p:sp>
    </p:spTree>
    <p:extLst>
      <p:ext uri="{BB962C8B-B14F-4D97-AF65-F5344CB8AC3E}">
        <p14:creationId xmlns:p14="http://schemas.microsoft.com/office/powerpoint/2010/main" val="28138319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651379"/>
          </a:xfrm>
          <a:solidFill>
            <a:srgbClr val="990033"/>
          </a:solidFill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chemeClr val="bg1">
                    <a:lumMod val="95000"/>
                  </a:schemeClr>
                </a:solidFill>
              </a:rPr>
              <a:t>Результаты практики</a:t>
            </a:r>
            <a:br>
              <a:rPr lang="ru-RU" sz="5400" b="1" dirty="0">
                <a:solidFill>
                  <a:schemeClr val="bg1">
                    <a:lumMod val="95000"/>
                  </a:schemeClr>
                </a:solidFill>
              </a:rPr>
            </a:br>
            <a:endParaRPr lang="ru-RU" sz="5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6603" y="1651379"/>
            <a:ext cx="11737075" cy="452558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Знакомство </a:t>
            </a:r>
            <a:r>
              <a:rPr lang="ru-RU" sz="4000" dirty="0"/>
              <a:t>с традициями, фольклором, бытом народов Забайкалья.</a:t>
            </a:r>
          </a:p>
          <a:p>
            <a:r>
              <a:rPr lang="ru-RU" sz="4000" dirty="0"/>
              <a:t>Формирование уважения к многонациональному окружению.</a:t>
            </a:r>
          </a:p>
          <a:p>
            <a:r>
              <a:rPr lang="ru-RU" sz="4000" dirty="0"/>
              <a:t>Развитие познавательного интереса и кругозора.</a:t>
            </a:r>
          </a:p>
          <a:p>
            <a:r>
              <a:rPr lang="ru-RU" sz="4000" dirty="0"/>
              <a:t>Профилактика ксенофобии, воспитание социальной ответственности.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200041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301" y="0"/>
            <a:ext cx="7223950" cy="599283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5773002" cy="6858000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Забайкальский край — многонациональный регион, в котором проживает более </a:t>
            </a:r>
            <a:endParaRPr 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 национальностей </a:t>
            </a:r>
          </a:p>
          <a:p>
            <a:pPr algn="ctr"/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3415" y="6061965"/>
            <a:ext cx="6096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cs typeface="Arial" panose="020B0604020202020204" pitchFamily="34" charset="0"/>
              </a:rPr>
              <a:t>     </a:t>
            </a:r>
            <a:r>
              <a:rPr lang="ru-RU" dirty="0" err="1" smtClean="0">
                <a:cs typeface="Arial" panose="020B0604020202020204" pitchFamily="34" charset="0"/>
              </a:rPr>
              <a:t>хамниганы</a:t>
            </a:r>
            <a:r>
              <a:rPr lang="ru-RU" dirty="0" smtClean="0"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якуты  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11947"/>
          <a:stretch/>
        </p:blipFill>
        <p:spPr>
          <a:xfrm>
            <a:off x="-1" y="1801504"/>
            <a:ext cx="5773003" cy="530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651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12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2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69134" y="473838"/>
            <a:ext cx="57748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C0066"/>
                </a:solidFill>
              </a:rPr>
              <a:t>Буряты - коренное население </a:t>
            </a:r>
            <a:endParaRPr lang="ru-RU" sz="3200" b="1" dirty="0">
              <a:solidFill>
                <a:srgbClr val="CC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663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41061" y="365125"/>
            <a:ext cx="75098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CC0066"/>
                </a:solidFill>
              </a:rPr>
              <a:t>Первые русские </a:t>
            </a:r>
            <a:r>
              <a:rPr lang="ru-RU" sz="4000" b="1" dirty="0" smtClean="0">
                <a:solidFill>
                  <a:srgbClr val="CC0066"/>
                </a:solidFill>
              </a:rPr>
              <a:t>землепроходцы</a:t>
            </a:r>
            <a:endParaRPr lang="ru-RU" sz="4000" b="1" dirty="0">
              <a:solidFill>
                <a:srgbClr val="CC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872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4164" r="5120" b="5895"/>
          <a:stretch/>
        </p:blipFill>
        <p:spPr>
          <a:xfrm>
            <a:off x="0" y="-1"/>
            <a:ext cx="6045958" cy="61005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4325" t="149" r="13505" b="5124"/>
          <a:stretch/>
        </p:blipFill>
        <p:spPr>
          <a:xfrm>
            <a:off x="5581934" y="0"/>
            <a:ext cx="6610066" cy="603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69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695" t="19702" r="4402" b="2488"/>
          <a:stretch/>
        </p:blipFill>
        <p:spPr>
          <a:xfrm>
            <a:off x="0" y="0"/>
            <a:ext cx="121791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46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3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1186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525</Words>
  <Application>Microsoft Office PowerPoint</Application>
  <PresentationFormat>Широкоэкранный</PresentationFormat>
  <Paragraphs>102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Bounded Light</vt:lpstr>
      <vt:lpstr>Calibri</vt:lpstr>
      <vt:lpstr>Calibri Light</vt:lpstr>
      <vt:lpstr>Times New Roman</vt:lpstr>
      <vt:lpstr>Wingdings</vt:lpstr>
      <vt:lpstr>Тема Office</vt:lpstr>
      <vt:lpstr>Феномен Забайкальской культуры как региональный компонент образовательной программы  Попова Е.С., зам. директора по ВР Галимон И.В.,  руководитель детского театра «Радужница» МАОУ «Дульдургинская СОШ №2»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Какие УУД развивает «Забайкаловедение»?</vt:lpstr>
      <vt:lpstr>Презентация PowerPoint</vt:lpstr>
      <vt:lpstr>Презентация PowerPoint</vt:lpstr>
      <vt:lpstr>Обогащение содержания программ идет за счет включения материалов по истории родного края, изучения произведений поэтов и писателей. </vt:lpstr>
      <vt:lpstr>Бурятский фольклор </vt:lpstr>
      <vt:lpstr>Творческий коллектив «Радужница»</vt:lpstr>
      <vt:lpstr>Оркестр русских инструментов</vt:lpstr>
      <vt:lpstr>Хореографическая студия «Бэлиг»</vt:lpstr>
      <vt:lpstr>ИЗО студия </vt:lpstr>
      <vt:lpstr>Школьное лесничество </vt:lpstr>
      <vt:lpstr>Бурятские игры</vt:lpstr>
      <vt:lpstr>Погружение в национальную культуру</vt:lpstr>
      <vt:lpstr>Мероприятия и формы работы, включающие национально-региональный компонент </vt:lpstr>
      <vt:lpstr>Результаты практики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Admin</cp:lastModifiedBy>
  <cp:revision>20</cp:revision>
  <dcterms:created xsi:type="dcterms:W3CDTF">2026-04-03T20:11:11Z</dcterms:created>
  <dcterms:modified xsi:type="dcterms:W3CDTF">2026-04-17T01:57:20Z</dcterms:modified>
</cp:coreProperties>
</file>